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34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310" r:id="rId32"/>
    <p:sldId id="315" r:id="rId33"/>
    <p:sldId id="316" r:id="rId34"/>
    <p:sldId id="317" r:id="rId35"/>
    <p:sldId id="318" r:id="rId36"/>
    <p:sldId id="319" r:id="rId37"/>
    <p:sldId id="320" r:id="rId38"/>
    <p:sldId id="333" r:id="rId39"/>
    <p:sldId id="327" r:id="rId40"/>
    <p:sldId id="322" r:id="rId41"/>
    <p:sldId id="323" r:id="rId42"/>
    <p:sldId id="324" r:id="rId43"/>
    <p:sldId id="325" r:id="rId44"/>
    <p:sldId id="326" r:id="rId45"/>
    <p:sldId id="328" r:id="rId46"/>
    <p:sldId id="329" r:id="rId47"/>
    <p:sldId id="262" r:id="rId48"/>
    <p:sldId id="263" r:id="rId49"/>
    <p:sldId id="264" r:id="rId50"/>
    <p:sldId id="265" r:id="rId51"/>
    <p:sldId id="266" r:id="rId52"/>
    <p:sldId id="267" r:id="rId53"/>
    <p:sldId id="269" r:id="rId54"/>
    <p:sldId id="270" r:id="rId55"/>
    <p:sldId id="268" r:id="rId56"/>
    <p:sldId id="271" r:id="rId57"/>
    <p:sldId id="272" r:id="rId58"/>
    <p:sldId id="273" r:id="rId59"/>
    <p:sldId id="274" r:id="rId60"/>
    <p:sldId id="275" r:id="rId61"/>
    <p:sldId id="277" r:id="rId62"/>
    <p:sldId id="276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400F9-4185-4E15-AA82-95851F97AC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671233-49B1-47B7-8E3E-31CCE288FEF4}">
      <dgm:prSet/>
      <dgm:spPr/>
      <dgm:t>
        <a:bodyPr/>
        <a:lstStyle/>
        <a:p>
          <a:r>
            <a:rPr lang="en-US" b="1"/>
            <a:t>“The Open / Closed Principle states that software entities (classes, modules, functions, etc.) should be open for extension, but closed for modification.” – Wikipedia </a:t>
          </a:r>
          <a:endParaRPr lang="en-US"/>
        </a:p>
      </dgm:t>
    </dgm:pt>
    <dgm:pt modelId="{43C05EA8-FF02-4CEB-84C3-8FE71A5C1D7D}" type="parTrans" cxnId="{A65DBCE3-B528-430F-B58D-E57102568888}">
      <dgm:prSet/>
      <dgm:spPr/>
      <dgm:t>
        <a:bodyPr/>
        <a:lstStyle/>
        <a:p>
          <a:endParaRPr lang="en-US"/>
        </a:p>
      </dgm:t>
    </dgm:pt>
    <dgm:pt modelId="{39FAD879-9B23-4DCC-88CD-05ADE984FAF4}" type="sibTrans" cxnId="{A65DBCE3-B528-430F-B58D-E57102568888}">
      <dgm:prSet/>
      <dgm:spPr/>
      <dgm:t>
        <a:bodyPr/>
        <a:lstStyle/>
        <a:p>
          <a:endParaRPr lang="en-US"/>
        </a:p>
      </dgm:t>
    </dgm:pt>
    <dgm:pt modelId="{1921264A-E6E6-40C4-8949-01A8C1456F84}">
      <dgm:prSet/>
      <dgm:spPr/>
      <dgm:t>
        <a:bodyPr/>
        <a:lstStyle/>
        <a:p>
          <a:r>
            <a:rPr lang="en-US" b="1"/>
            <a:t>“All systems change during their life cycles. This must be borne in mind when developing systems expected to last longer than the first version.” - Ivar Jacobson </a:t>
          </a:r>
          <a:endParaRPr lang="en-US"/>
        </a:p>
      </dgm:t>
    </dgm:pt>
    <dgm:pt modelId="{E765354C-CF80-4A66-8158-5D5214F74C6D}" type="parTrans" cxnId="{460CBA99-ADF1-4A24-A59C-8E2C291B5204}">
      <dgm:prSet/>
      <dgm:spPr/>
      <dgm:t>
        <a:bodyPr/>
        <a:lstStyle/>
        <a:p>
          <a:endParaRPr lang="en-US"/>
        </a:p>
      </dgm:t>
    </dgm:pt>
    <dgm:pt modelId="{9DD92AAE-EE29-4E42-B72F-88F818344ABD}" type="sibTrans" cxnId="{460CBA99-ADF1-4A24-A59C-8E2C291B5204}">
      <dgm:prSet/>
      <dgm:spPr/>
      <dgm:t>
        <a:bodyPr/>
        <a:lstStyle/>
        <a:p>
          <a:endParaRPr lang="en-US"/>
        </a:p>
      </dgm:t>
    </dgm:pt>
    <dgm:pt modelId="{32B709BC-FB93-4118-9A32-D75BCB66ABE5}">
      <dgm:prSet/>
      <dgm:spPr/>
      <dgm:t>
        <a:bodyPr/>
        <a:lstStyle/>
        <a:p>
          <a:r>
            <a:rPr lang="en-US" b="1"/>
            <a:t>Open to Extension - New behavior can be added in the future </a:t>
          </a:r>
          <a:endParaRPr lang="en-US"/>
        </a:p>
      </dgm:t>
    </dgm:pt>
    <dgm:pt modelId="{32EE560B-809A-4CFB-8267-7F673D6B9405}" type="parTrans" cxnId="{D955DD83-240C-4D14-BE72-674C7A4DDD69}">
      <dgm:prSet/>
      <dgm:spPr/>
      <dgm:t>
        <a:bodyPr/>
        <a:lstStyle/>
        <a:p>
          <a:endParaRPr lang="en-US"/>
        </a:p>
      </dgm:t>
    </dgm:pt>
    <dgm:pt modelId="{6FFB419A-1564-47C7-ABFC-93EBC722C381}" type="sibTrans" cxnId="{D955DD83-240C-4D14-BE72-674C7A4DDD69}">
      <dgm:prSet/>
      <dgm:spPr/>
      <dgm:t>
        <a:bodyPr/>
        <a:lstStyle/>
        <a:p>
          <a:endParaRPr lang="en-US"/>
        </a:p>
      </dgm:t>
    </dgm:pt>
    <dgm:pt modelId="{1AC9C34B-2DBB-4E2D-A0C8-BE1D6B10EBD0}">
      <dgm:prSet/>
      <dgm:spPr/>
      <dgm:t>
        <a:bodyPr/>
        <a:lstStyle/>
        <a:p>
          <a:r>
            <a:rPr lang="en-US" b="1"/>
            <a:t>Closed to Modification - Changes to source or binary code are not required </a:t>
          </a:r>
          <a:endParaRPr lang="en-US"/>
        </a:p>
      </dgm:t>
    </dgm:pt>
    <dgm:pt modelId="{229DB64E-1C6D-48AD-B9B8-F6BE25EC34D1}" type="parTrans" cxnId="{4F3FC484-9A30-4DA5-BD5D-BB4F74C5E8A3}">
      <dgm:prSet/>
      <dgm:spPr/>
      <dgm:t>
        <a:bodyPr/>
        <a:lstStyle/>
        <a:p>
          <a:endParaRPr lang="en-US"/>
        </a:p>
      </dgm:t>
    </dgm:pt>
    <dgm:pt modelId="{61882A48-E258-4290-9C2B-D6C192817B2D}" type="sibTrans" cxnId="{4F3FC484-9A30-4DA5-BD5D-BB4F74C5E8A3}">
      <dgm:prSet/>
      <dgm:spPr/>
      <dgm:t>
        <a:bodyPr/>
        <a:lstStyle/>
        <a:p>
          <a:endParaRPr lang="en-US"/>
        </a:p>
      </dgm:t>
    </dgm:pt>
    <dgm:pt modelId="{4F61F10D-4A6D-4C87-AD4D-CAC25A289C1A}" type="pres">
      <dgm:prSet presAssocID="{4F0400F9-4185-4E15-AA82-95851F97ACC3}" presName="linear" presStyleCnt="0">
        <dgm:presLayoutVars>
          <dgm:animLvl val="lvl"/>
          <dgm:resizeHandles val="exact"/>
        </dgm:presLayoutVars>
      </dgm:prSet>
      <dgm:spPr/>
    </dgm:pt>
    <dgm:pt modelId="{3E3C4F8E-B6C6-4B0F-964A-A485F9F2A06F}" type="pres">
      <dgm:prSet presAssocID="{3B671233-49B1-47B7-8E3E-31CCE288FE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54BECC-80E0-42DD-91B1-877332221B17}" type="pres">
      <dgm:prSet presAssocID="{39FAD879-9B23-4DCC-88CD-05ADE984FAF4}" presName="spacer" presStyleCnt="0"/>
      <dgm:spPr/>
    </dgm:pt>
    <dgm:pt modelId="{128F32CF-670A-4250-A905-85AF3A3A0817}" type="pres">
      <dgm:prSet presAssocID="{1921264A-E6E6-40C4-8949-01A8C1456F8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E9D51C-200D-4DDE-B001-2D40C360ABCB}" type="pres">
      <dgm:prSet presAssocID="{9DD92AAE-EE29-4E42-B72F-88F818344ABD}" presName="spacer" presStyleCnt="0"/>
      <dgm:spPr/>
    </dgm:pt>
    <dgm:pt modelId="{F1110B65-9368-4A6E-875E-1AEC53746D8A}" type="pres">
      <dgm:prSet presAssocID="{32B709BC-FB93-4118-9A32-D75BCB66AB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F9C6266-73F0-474B-9389-D2D90FB73C1F}" type="pres">
      <dgm:prSet presAssocID="{6FFB419A-1564-47C7-ABFC-93EBC722C381}" presName="spacer" presStyleCnt="0"/>
      <dgm:spPr/>
    </dgm:pt>
    <dgm:pt modelId="{1B72A13E-02F5-4BB7-ACA6-13DECA39DCE8}" type="pres">
      <dgm:prSet presAssocID="{1AC9C34B-2DBB-4E2D-A0C8-BE1D6B10EB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F778317-3B27-4ADC-BF18-542CA0D6F84F}" type="presOf" srcId="{3B671233-49B1-47B7-8E3E-31CCE288FEF4}" destId="{3E3C4F8E-B6C6-4B0F-964A-A485F9F2A06F}" srcOrd="0" destOrd="0" presId="urn:microsoft.com/office/officeart/2005/8/layout/vList2"/>
    <dgm:cxn modelId="{6F94C64C-0AA4-45F9-879D-BE0EAD837FCA}" type="presOf" srcId="{4F0400F9-4185-4E15-AA82-95851F97ACC3}" destId="{4F61F10D-4A6D-4C87-AD4D-CAC25A289C1A}" srcOrd="0" destOrd="0" presId="urn:microsoft.com/office/officeart/2005/8/layout/vList2"/>
    <dgm:cxn modelId="{D955DD83-240C-4D14-BE72-674C7A4DDD69}" srcId="{4F0400F9-4185-4E15-AA82-95851F97ACC3}" destId="{32B709BC-FB93-4118-9A32-D75BCB66ABE5}" srcOrd="2" destOrd="0" parTransId="{32EE560B-809A-4CFB-8267-7F673D6B9405}" sibTransId="{6FFB419A-1564-47C7-ABFC-93EBC722C381}"/>
    <dgm:cxn modelId="{4F3FC484-9A30-4DA5-BD5D-BB4F74C5E8A3}" srcId="{4F0400F9-4185-4E15-AA82-95851F97ACC3}" destId="{1AC9C34B-2DBB-4E2D-A0C8-BE1D6B10EBD0}" srcOrd="3" destOrd="0" parTransId="{229DB64E-1C6D-48AD-B9B8-F6BE25EC34D1}" sibTransId="{61882A48-E258-4290-9C2B-D6C192817B2D}"/>
    <dgm:cxn modelId="{460CBA99-ADF1-4A24-A59C-8E2C291B5204}" srcId="{4F0400F9-4185-4E15-AA82-95851F97ACC3}" destId="{1921264A-E6E6-40C4-8949-01A8C1456F84}" srcOrd="1" destOrd="0" parTransId="{E765354C-CF80-4A66-8158-5D5214F74C6D}" sibTransId="{9DD92AAE-EE29-4E42-B72F-88F818344ABD}"/>
    <dgm:cxn modelId="{800445C6-0101-4F5F-BE88-2206B39D5CC2}" type="presOf" srcId="{32B709BC-FB93-4118-9A32-D75BCB66ABE5}" destId="{F1110B65-9368-4A6E-875E-1AEC53746D8A}" srcOrd="0" destOrd="0" presId="urn:microsoft.com/office/officeart/2005/8/layout/vList2"/>
    <dgm:cxn modelId="{F4EE3BD1-3674-4BD4-82C7-C7640D2019D1}" type="presOf" srcId="{1AC9C34B-2DBB-4E2D-A0C8-BE1D6B10EBD0}" destId="{1B72A13E-02F5-4BB7-ACA6-13DECA39DCE8}" srcOrd="0" destOrd="0" presId="urn:microsoft.com/office/officeart/2005/8/layout/vList2"/>
    <dgm:cxn modelId="{A65DBCE3-B528-430F-B58D-E57102568888}" srcId="{4F0400F9-4185-4E15-AA82-95851F97ACC3}" destId="{3B671233-49B1-47B7-8E3E-31CCE288FEF4}" srcOrd="0" destOrd="0" parTransId="{43C05EA8-FF02-4CEB-84C3-8FE71A5C1D7D}" sibTransId="{39FAD879-9B23-4DCC-88CD-05ADE984FAF4}"/>
    <dgm:cxn modelId="{61249AE8-7E6F-4DF4-A019-42D58FCB99DC}" type="presOf" srcId="{1921264A-E6E6-40C4-8949-01A8C1456F84}" destId="{128F32CF-670A-4250-A905-85AF3A3A0817}" srcOrd="0" destOrd="0" presId="urn:microsoft.com/office/officeart/2005/8/layout/vList2"/>
    <dgm:cxn modelId="{0829CFA8-697D-44A0-AC51-5A0BE36DAA57}" type="presParOf" srcId="{4F61F10D-4A6D-4C87-AD4D-CAC25A289C1A}" destId="{3E3C4F8E-B6C6-4B0F-964A-A485F9F2A06F}" srcOrd="0" destOrd="0" presId="urn:microsoft.com/office/officeart/2005/8/layout/vList2"/>
    <dgm:cxn modelId="{95409EF2-26A5-40C5-AE5E-E1B65F8A57E6}" type="presParOf" srcId="{4F61F10D-4A6D-4C87-AD4D-CAC25A289C1A}" destId="{6354BECC-80E0-42DD-91B1-877332221B17}" srcOrd="1" destOrd="0" presId="urn:microsoft.com/office/officeart/2005/8/layout/vList2"/>
    <dgm:cxn modelId="{854FF60F-52A8-4747-AC37-366FD1698352}" type="presParOf" srcId="{4F61F10D-4A6D-4C87-AD4D-CAC25A289C1A}" destId="{128F32CF-670A-4250-A905-85AF3A3A0817}" srcOrd="2" destOrd="0" presId="urn:microsoft.com/office/officeart/2005/8/layout/vList2"/>
    <dgm:cxn modelId="{7C9B1249-9091-4071-85D9-546CA99BA79D}" type="presParOf" srcId="{4F61F10D-4A6D-4C87-AD4D-CAC25A289C1A}" destId="{7DE9D51C-200D-4DDE-B001-2D40C360ABCB}" srcOrd="3" destOrd="0" presId="urn:microsoft.com/office/officeart/2005/8/layout/vList2"/>
    <dgm:cxn modelId="{E7FCCE4C-7371-4F0C-8073-DACAA1AC82E2}" type="presParOf" srcId="{4F61F10D-4A6D-4C87-AD4D-CAC25A289C1A}" destId="{F1110B65-9368-4A6E-875E-1AEC53746D8A}" srcOrd="4" destOrd="0" presId="urn:microsoft.com/office/officeart/2005/8/layout/vList2"/>
    <dgm:cxn modelId="{C67BAB95-1F65-4432-9068-E2D3E1A32044}" type="presParOf" srcId="{4F61F10D-4A6D-4C87-AD4D-CAC25A289C1A}" destId="{5F9C6266-73F0-474B-9389-D2D90FB73C1F}" srcOrd="5" destOrd="0" presId="urn:microsoft.com/office/officeart/2005/8/layout/vList2"/>
    <dgm:cxn modelId="{C4078A0C-0D04-4FB2-896B-F333F4D1E7B0}" type="presParOf" srcId="{4F61F10D-4A6D-4C87-AD4D-CAC25A289C1A}" destId="{1B72A13E-02F5-4BB7-ACA6-13DECA39DC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C4F8E-B6C6-4B0F-964A-A485F9F2A06F}">
      <dsp:nvSpPr>
        <dsp:cNvPr id="0" name=""/>
        <dsp:cNvSpPr/>
      </dsp:nvSpPr>
      <dsp:spPr>
        <a:xfrm>
          <a:off x="0" y="414972"/>
          <a:ext cx="10058399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“The Open / Closed Principle states that software entities (classes, modules, functions, etc.) should be open for extension, but closed for modification.” – Wikipedia </a:t>
          </a:r>
          <a:endParaRPr lang="en-US" sz="1800" kern="1200"/>
        </a:p>
      </dsp:txBody>
      <dsp:txXfrm>
        <a:off x="34954" y="449926"/>
        <a:ext cx="9988491" cy="646132"/>
      </dsp:txXfrm>
    </dsp:sp>
    <dsp:sp modelId="{128F32CF-670A-4250-A905-85AF3A3A0817}">
      <dsp:nvSpPr>
        <dsp:cNvPr id="0" name=""/>
        <dsp:cNvSpPr/>
      </dsp:nvSpPr>
      <dsp:spPr>
        <a:xfrm>
          <a:off x="0" y="1182852"/>
          <a:ext cx="10058399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“All systems change during their life cycles. This must be borne in mind when developing systems expected to last longer than the first version.” - Ivar Jacobson </a:t>
          </a:r>
          <a:endParaRPr lang="en-US" sz="1800" kern="1200"/>
        </a:p>
      </dsp:txBody>
      <dsp:txXfrm>
        <a:off x="34954" y="1217806"/>
        <a:ext cx="9988491" cy="646132"/>
      </dsp:txXfrm>
    </dsp:sp>
    <dsp:sp modelId="{F1110B65-9368-4A6E-875E-1AEC53746D8A}">
      <dsp:nvSpPr>
        <dsp:cNvPr id="0" name=""/>
        <dsp:cNvSpPr/>
      </dsp:nvSpPr>
      <dsp:spPr>
        <a:xfrm>
          <a:off x="0" y="1950732"/>
          <a:ext cx="10058399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Open to Extension - New behavior can be added in the future </a:t>
          </a:r>
          <a:endParaRPr lang="en-US" sz="1800" kern="1200"/>
        </a:p>
      </dsp:txBody>
      <dsp:txXfrm>
        <a:off x="34954" y="1985686"/>
        <a:ext cx="9988491" cy="646132"/>
      </dsp:txXfrm>
    </dsp:sp>
    <dsp:sp modelId="{1B72A13E-02F5-4BB7-ACA6-13DECA39DCE8}">
      <dsp:nvSpPr>
        <dsp:cNvPr id="0" name=""/>
        <dsp:cNvSpPr/>
      </dsp:nvSpPr>
      <dsp:spPr>
        <a:xfrm>
          <a:off x="0" y="2718612"/>
          <a:ext cx="10058399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Closed to Modification - Changes to source or binary code are not required </a:t>
          </a:r>
          <a:endParaRPr lang="en-US" sz="1800" kern="1200"/>
        </a:p>
      </dsp:txBody>
      <dsp:txXfrm>
        <a:off x="34954" y="2753566"/>
        <a:ext cx="9988491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Clean Code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Cochior-Heghi Lucian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1184D-A93F-48AA-AAB5-30E0AE90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82555"/>
            <a:ext cx="11448662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8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4F938-80E7-4D91-8033-0B54156B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5" y="391886"/>
            <a:ext cx="11448660" cy="609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9FD56-A780-42D5-866B-4DEA3765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96" y="4989351"/>
            <a:ext cx="3937259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B76C-5F5B-4234-B098-14E05DA5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5" y="354563"/>
            <a:ext cx="11467322" cy="61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6F889-16DD-4701-8B46-48809DE5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3" y="373224"/>
            <a:ext cx="11448663" cy="61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0DAF-31C0-40EB-BEB6-11AFB1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73224"/>
            <a:ext cx="11457992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279BF-32C9-4AFD-89EB-385D8B60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373223"/>
            <a:ext cx="11467322" cy="61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A8CBE-6D52-4AAF-AB91-B42AECFB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54563"/>
            <a:ext cx="11457992" cy="61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95F93-C18C-45B8-866A-242F7797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385894"/>
            <a:ext cx="11442583" cy="61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F92AB-4A38-4666-9243-7AB6A862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73223"/>
            <a:ext cx="11429999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4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E33A4-1BC8-424E-B1A7-F8552C6E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382555"/>
            <a:ext cx="11467323" cy="6102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318E8-AB0C-4E52-BDC5-BE6185A8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52" y="6084920"/>
            <a:ext cx="67913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8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1C00-731A-431A-B06A-CBCD8ED0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F7420-1542-4679-A07E-0E8CC2651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4059" y="2316197"/>
            <a:ext cx="5648168" cy="3382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-Clean code</a:t>
            </a:r>
          </a:p>
          <a:p>
            <a:pPr marL="0" indent="0" algn="ctr">
              <a:buNone/>
            </a:pPr>
            <a:r>
              <a:rPr lang="en-US" sz="3600" b="1" dirty="0"/>
              <a:t>     -Solid Principles</a:t>
            </a:r>
          </a:p>
          <a:p>
            <a:pPr marL="0" indent="0" algn="ctr">
              <a:buNone/>
            </a:pPr>
            <a:r>
              <a:rPr lang="en-US" sz="3600" b="1" dirty="0"/>
              <a:t>      -Other Principles</a:t>
            </a:r>
          </a:p>
          <a:p>
            <a:pPr marL="0" indent="0" algn="ctr">
              <a:buNone/>
            </a:pPr>
            <a:r>
              <a:rPr lang="en-US" sz="3600" b="1" dirty="0"/>
              <a:t>     -Design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881061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F6229-7CAF-47E0-8A99-B2F874D8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63894"/>
            <a:ext cx="11439330" cy="61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7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2D52E-B5CC-451A-B973-3BA16A84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73224"/>
            <a:ext cx="11429999" cy="61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0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AC57D-E6C3-4C97-93D2-2B958E55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82555"/>
            <a:ext cx="11420670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B9C80-47DE-4DBA-B32A-D36CE038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63894"/>
            <a:ext cx="11467323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38C46-BD06-481A-9E56-3DDFB9E5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3" y="354564"/>
            <a:ext cx="11467323" cy="61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D6861-96E6-4FA1-A19A-50793211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63895"/>
            <a:ext cx="11429999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41BA2-5887-48FB-BD69-1AEDB5FD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82555"/>
            <a:ext cx="11439331" cy="6102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F6267-D127-46C6-81A5-46119409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980" y="373225"/>
            <a:ext cx="1452465" cy="4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64DC9-6445-4096-9BD9-4E34EDEA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63894"/>
            <a:ext cx="11439331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5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C430B-6EFF-48B1-AA42-54D83DFA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4" y="373225"/>
            <a:ext cx="11430001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30860-BAB6-452B-B0F1-B6C910D8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82555"/>
            <a:ext cx="11457992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8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8866D-29D6-4A10-9310-70C368A1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2" y="391885"/>
            <a:ext cx="11427553" cy="608356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215F5-D222-4405-A8F4-89F3C87C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483" y="382556"/>
            <a:ext cx="2260402" cy="2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48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AF707-2B40-4606-B90A-B2621208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82555"/>
            <a:ext cx="11420669" cy="61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D01CC-4ABD-4534-AA1B-D05947DF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1175657"/>
            <a:ext cx="11439331" cy="531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EDA77-5601-415F-9063-A06682BB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4" y="387221"/>
            <a:ext cx="11439331" cy="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9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E3DFC-9D5F-4734-BE66-43A72860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82555"/>
            <a:ext cx="11430000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98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C8C82-EAAA-483F-9059-6496AB05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5" y="373225"/>
            <a:ext cx="11448662" cy="6111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24F9A-A2B1-4E79-93FD-D0D967AE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000" y="373223"/>
            <a:ext cx="200977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6A248-66A7-4FA1-A854-99DA6940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718" y="6219825"/>
            <a:ext cx="1336830" cy="2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0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DEC24-79EB-4A31-8686-0814E910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63895"/>
            <a:ext cx="11457992" cy="613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B14CA1-E93F-4C87-8D6B-B74F2D62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641" y="363893"/>
            <a:ext cx="15525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1D456-6733-436F-AF71-C6732292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82555"/>
            <a:ext cx="11439332" cy="6083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10832-A72C-43D8-A7D6-D335785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220" y="382555"/>
            <a:ext cx="1800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96D69-71B3-44E0-B6F5-516D3272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82555"/>
            <a:ext cx="11448661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CE24B-B3C8-43F4-BE7C-48230E68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4" y="363894"/>
            <a:ext cx="11430001" cy="613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2FAEC-9D18-459E-AE45-BAA82118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71" y="363894"/>
            <a:ext cx="2009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7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4394B-7768-4D5B-A224-C81D83BD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63895"/>
            <a:ext cx="11439331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4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57A6F-FDB5-4722-9902-44A602C4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373224"/>
            <a:ext cx="11420669" cy="6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8F690-2E82-4B05-98C3-894EFA81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6" y="382555"/>
            <a:ext cx="11470661" cy="61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A7F47-1335-4DC3-9A14-B9913129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63894"/>
            <a:ext cx="11457991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43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A0076-71EB-427D-8B9E-56FC1149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373223"/>
            <a:ext cx="11467322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96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57A23-9DC5-4A86-BD32-DF1FCEA1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82555"/>
            <a:ext cx="11467323" cy="61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8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60E88-B6D9-486A-80F3-D0A49C5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6" y="382555"/>
            <a:ext cx="11429999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5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F4BB-6E8D-4059-91E0-1AF70F2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and Other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D70E8-AAA2-4053-B273-E99B1E61E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1858" y="2556125"/>
            <a:ext cx="4738382" cy="2871552"/>
          </a:xfrm>
        </p:spPr>
        <p:txBody>
          <a:bodyPr/>
          <a:lstStyle/>
          <a:p>
            <a:r>
              <a:rPr lang="en-US" b="1" dirty="0"/>
              <a:t>SOLID principles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   - SRP = Single Responsibility Principle</a:t>
            </a:r>
          </a:p>
          <a:p>
            <a:pPr marL="0" indent="0">
              <a:buNone/>
            </a:pPr>
            <a:r>
              <a:rPr lang="en-US" b="1" dirty="0"/>
              <a:t>   - OCP = Open/Closed Principles</a:t>
            </a:r>
          </a:p>
          <a:p>
            <a:pPr marL="0" indent="0">
              <a:buNone/>
            </a:pPr>
            <a:r>
              <a:rPr lang="en-US" b="1" dirty="0"/>
              <a:t>   - LSP = </a:t>
            </a:r>
            <a:r>
              <a:rPr lang="en-US" b="1" dirty="0" err="1"/>
              <a:t>Liskov</a:t>
            </a:r>
            <a:r>
              <a:rPr lang="en-US" b="1" dirty="0"/>
              <a:t> Substitution Principle</a:t>
            </a:r>
          </a:p>
          <a:p>
            <a:pPr marL="0" indent="0">
              <a:buNone/>
            </a:pPr>
            <a:r>
              <a:rPr lang="en-US" b="1" dirty="0"/>
              <a:t>   - ISP = Interface Segregation Principle</a:t>
            </a:r>
          </a:p>
          <a:p>
            <a:pPr marL="0" indent="0">
              <a:buNone/>
            </a:pPr>
            <a:r>
              <a:rPr lang="en-US" b="1" dirty="0"/>
              <a:t>   - DIP = Dependency Inversion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78BF7-187C-4DD6-9440-2B421C198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2" y="2556125"/>
            <a:ext cx="4738382" cy="2740687"/>
          </a:xfrm>
        </p:spPr>
        <p:txBody>
          <a:bodyPr/>
          <a:lstStyle/>
          <a:p>
            <a:r>
              <a:rPr lang="en-US" b="1" dirty="0"/>
              <a:t>Other Principles:</a:t>
            </a:r>
          </a:p>
          <a:p>
            <a:pPr marL="0" indent="0">
              <a:buNone/>
            </a:pPr>
            <a:r>
              <a:rPr lang="en-US" b="1" dirty="0"/>
              <a:t>   - DRY = Don’t Repeat Yourself</a:t>
            </a:r>
          </a:p>
          <a:p>
            <a:pPr marL="0" indent="0">
              <a:buNone/>
            </a:pPr>
            <a:r>
              <a:rPr lang="en-US" b="1" dirty="0"/>
              <a:t>   - YAGNI = You Aren't </a:t>
            </a:r>
            <a:r>
              <a:rPr lang="en-US" b="1" dirty="0" err="1"/>
              <a:t>Gonna</a:t>
            </a:r>
            <a:r>
              <a:rPr lang="en-US" b="1" dirty="0"/>
              <a:t> Need It </a:t>
            </a:r>
          </a:p>
          <a:p>
            <a:pPr marL="0" indent="0">
              <a:buNone/>
            </a:pPr>
            <a:r>
              <a:rPr lang="en-US" b="1" dirty="0"/>
              <a:t>   - KISS = Keep It Simple, Stupid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93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6AAF-6363-47E8-A523-8858CA60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8135"/>
            <a:ext cx="10058400" cy="1371600"/>
          </a:xfrm>
        </p:spPr>
        <p:txBody>
          <a:bodyPr/>
          <a:lstStyle/>
          <a:p>
            <a:pPr algn="ctr"/>
            <a:r>
              <a:rPr lang="en-US" b="1" dirty="0"/>
              <a:t>SOLID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D0DF1-3D8B-46AA-9B56-94427ED08D3A}"/>
              </a:ext>
            </a:extLst>
          </p:cNvPr>
          <p:cNvSpPr txBox="1"/>
          <p:nvPr/>
        </p:nvSpPr>
        <p:spPr>
          <a:xfrm>
            <a:off x="522892" y="3900441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FF0000"/>
                </a:solidFill>
                <a:effectLst/>
                <a:latin typeface="-apple-system"/>
              </a:rPr>
              <a:t>“One class should have one and only one responsibility”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53127-7093-4B40-B3B6-9BA10014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64" y="2014194"/>
            <a:ext cx="5713599" cy="3772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598F-8F1C-4073-9CD6-FAB311EE89DB}"/>
              </a:ext>
            </a:extLst>
          </p:cNvPr>
          <p:cNvSpPr txBox="1"/>
          <p:nvPr/>
        </p:nvSpPr>
        <p:spPr>
          <a:xfrm>
            <a:off x="841695" y="2014194"/>
            <a:ext cx="394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SOLID was introduced by Robert C. Martin in the article called the “Principles of Object Oriented Design” in the early 2000s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486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B7A6-5972-4EC0-A3D1-E9A8C553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SRP - 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05C7E-7FB3-4C44-B838-08DCCCD7A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896" y="2014195"/>
            <a:ext cx="4663440" cy="31638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“The Single Responsibility Principle states that every object should have a single responsibility, and that responsibility should be entirely encapsulated by the class.” – Wikipedia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F8F1A-42CF-41B4-82BB-1B3BB7823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760" y="2014194"/>
            <a:ext cx="4663440" cy="3164509"/>
          </a:xfrm>
        </p:spPr>
        <p:txBody>
          <a:bodyPr/>
          <a:lstStyle/>
          <a:p>
            <a:r>
              <a:rPr lang="en-US" b="1" dirty="0"/>
              <a:t> “There should never be more than one reason for a class to change.” - Robert Martin </a:t>
            </a:r>
          </a:p>
          <a:p>
            <a:r>
              <a:rPr lang="en-US" b="1" dirty="0"/>
              <a:t> Low coupling &amp; strong cohesion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88B5D-05DB-4F05-AC2D-B4EBCE69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42" y="3721942"/>
            <a:ext cx="3576788" cy="15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9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F188-F933-48A4-96AA-261848A7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SRP – Problems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9795E-4C2A-4747-B8AD-26DF64F0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573" y="2014194"/>
            <a:ext cx="2612918" cy="859385"/>
          </a:xfrm>
        </p:spPr>
        <p:txBody>
          <a:bodyPr/>
          <a:lstStyle/>
          <a:p>
            <a:r>
              <a:rPr lang="en-US" dirty="0"/>
              <a:t>Classic violations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620CE-DD04-4543-98EA-5B19BB18D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9574" y="2732334"/>
            <a:ext cx="2612918" cy="2051334"/>
          </a:xfrm>
        </p:spPr>
        <p:txBody>
          <a:bodyPr/>
          <a:lstStyle/>
          <a:p>
            <a:r>
              <a:rPr lang="en-US" b="1" dirty="0"/>
              <a:t>Objects that can print/draw themselves</a:t>
            </a:r>
          </a:p>
          <a:p>
            <a:r>
              <a:rPr lang="en-US" b="1" dirty="0"/>
              <a:t>Objects that can save/restore themselves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1DE2B3-76A3-4FBE-A4A1-C2ADDE41D1C6}"/>
              </a:ext>
            </a:extLst>
          </p:cNvPr>
          <p:cNvSpPr txBox="1">
            <a:spLocks/>
          </p:cNvSpPr>
          <p:nvPr/>
        </p:nvSpPr>
        <p:spPr>
          <a:xfrm>
            <a:off x="3892491" y="2014194"/>
            <a:ext cx="2315362" cy="85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Classic solution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4BAD0A-BC96-4174-A701-751674F4096F}"/>
              </a:ext>
            </a:extLst>
          </p:cNvPr>
          <p:cNvSpPr txBox="1">
            <a:spLocks/>
          </p:cNvSpPr>
          <p:nvPr/>
        </p:nvSpPr>
        <p:spPr>
          <a:xfrm>
            <a:off x="3892492" y="2732334"/>
            <a:ext cx="2315362" cy="10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Separate printer</a:t>
            </a:r>
          </a:p>
          <a:p>
            <a:r>
              <a:rPr lang="en-US" b="1" dirty="0"/>
              <a:t>Separate saver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35F86A-B302-422B-A5BD-94A3C53A1400}"/>
              </a:ext>
            </a:extLst>
          </p:cNvPr>
          <p:cNvSpPr txBox="1">
            <a:spLocks/>
          </p:cNvSpPr>
          <p:nvPr/>
        </p:nvSpPr>
        <p:spPr>
          <a:xfrm>
            <a:off x="6207852" y="2014194"/>
            <a:ext cx="2541865" cy="85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2C392A7-0C7B-4D68-994B-3DF25B4502FF}"/>
              </a:ext>
            </a:extLst>
          </p:cNvPr>
          <p:cNvSpPr txBox="1">
            <a:spLocks/>
          </p:cNvSpPr>
          <p:nvPr/>
        </p:nvSpPr>
        <p:spPr>
          <a:xfrm>
            <a:off x="6207853" y="2732334"/>
            <a:ext cx="2541865" cy="2051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Multiple small interfaces (ISP)</a:t>
            </a:r>
          </a:p>
          <a:p>
            <a:r>
              <a:rPr lang="en-US" b="1" dirty="0"/>
              <a:t>Many small classes </a:t>
            </a:r>
          </a:p>
          <a:p>
            <a:r>
              <a:rPr lang="en-US" b="1" dirty="0"/>
              <a:t>Distinct responsibilities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0CA0DD-452B-449A-9911-FB02E3524E9A}"/>
              </a:ext>
            </a:extLst>
          </p:cNvPr>
          <p:cNvSpPr txBox="1">
            <a:spLocks/>
          </p:cNvSpPr>
          <p:nvPr/>
        </p:nvSpPr>
        <p:spPr>
          <a:xfrm>
            <a:off x="8749717" y="2014194"/>
            <a:ext cx="2541865" cy="859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 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B129B38-E9C4-4962-B0B7-4B585F65A59E}"/>
              </a:ext>
            </a:extLst>
          </p:cNvPr>
          <p:cNvSpPr txBox="1">
            <a:spLocks/>
          </p:cNvSpPr>
          <p:nvPr/>
        </p:nvSpPr>
        <p:spPr>
          <a:xfrm>
            <a:off x="8749718" y="2732334"/>
            <a:ext cx="2541865" cy="2051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Flexible design</a:t>
            </a:r>
          </a:p>
          <a:p>
            <a:r>
              <a:rPr lang="en-US" b="1" dirty="0"/>
              <a:t>Lower coupling </a:t>
            </a:r>
          </a:p>
          <a:p>
            <a:r>
              <a:rPr lang="en-US" b="1" dirty="0"/>
              <a:t>Higher cohesion</a:t>
            </a:r>
          </a:p>
        </p:txBody>
      </p:sp>
    </p:spTree>
    <p:extLst>
      <p:ext uri="{BB962C8B-B14F-4D97-AF65-F5344CB8AC3E}">
        <p14:creationId xmlns:p14="http://schemas.microsoft.com/office/powerpoint/2010/main" val="512756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D8D1-5392-487B-BCA7-16323486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SOLID – SRP - Example</a:t>
            </a:r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3CB037C8-226F-476A-8470-DC07BFD5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61" y="2103120"/>
            <a:ext cx="6783478" cy="3849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512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3FBC-D4A5-44DD-8132-92D6C461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SOLID – Open/Closed Principle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CB4AE-1A06-4093-85BF-8BBDFF2D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63826"/>
            <a:ext cx="4663440" cy="342762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09B1-F13D-4D93-B51C-4EFE6D580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2" y="2263826"/>
            <a:ext cx="4663440" cy="1881651"/>
          </a:xfrm>
        </p:spPr>
        <p:txBody>
          <a:bodyPr>
            <a:normAutofit/>
          </a:bodyPr>
          <a:lstStyle/>
          <a:p>
            <a:r>
              <a:rPr lang="en-US" b="1" dirty="0"/>
              <a:t>Open chest surgery is not needed when putting on a coat </a:t>
            </a:r>
          </a:p>
          <a:p>
            <a:r>
              <a:rPr lang="en-US" b="1" dirty="0"/>
              <a:t>Bertrand Meyer originated the OCP term in his 1988 book, Object Oriented Software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50174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4BF63-18E1-4963-9A2F-74EE4D45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5" y="369460"/>
            <a:ext cx="11439330" cy="61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07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67CC-A3A6-4D02-8D04-A43CB513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b="1" dirty="0"/>
              <a:t>SOLID – OCP - Definitions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8A0394-8C91-4B10-8B49-A6AAA91A1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83743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350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7BFB-10C7-49FD-8F63-95EA5CA6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SOLID – OCP – How?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A6C3-4A36-4816-8168-A6144C60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Change behavior without changing code?! </a:t>
            </a:r>
          </a:p>
          <a:p>
            <a:pPr marL="0" indent="0">
              <a:buNone/>
            </a:pPr>
            <a:r>
              <a:rPr lang="en-US" b="1" dirty="0"/>
              <a:t>       ◦ Rely on abstractions, not implementations</a:t>
            </a:r>
          </a:p>
          <a:p>
            <a:pPr marL="0" indent="0">
              <a:buNone/>
            </a:pPr>
            <a:r>
              <a:rPr lang="en-US" b="1" dirty="0"/>
              <a:t>       ◦ Do not limit the variety of implementations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In</a:t>
            </a:r>
            <a:r>
              <a:rPr lang="en-US" b="1" i="1" u="sng" dirty="0"/>
              <a:t> JAVA </a:t>
            </a:r>
            <a:r>
              <a:rPr lang="en-US" b="1" dirty="0"/>
              <a:t>– Interfaces, Abstract Classes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In procedural code - Use parameters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Approaches to achieve OCP </a:t>
            </a:r>
          </a:p>
          <a:p>
            <a:pPr marL="0" indent="0">
              <a:buNone/>
            </a:pPr>
            <a:r>
              <a:rPr lang="en-US" b="1" dirty="0"/>
              <a:t>      ◦ Parameters - Pass delegates / callbacks </a:t>
            </a:r>
          </a:p>
          <a:p>
            <a:pPr marL="0" indent="0">
              <a:buNone/>
            </a:pPr>
            <a:r>
              <a:rPr lang="en-US" b="1" dirty="0"/>
              <a:t>      ◦ Inheritance /  Template Method pattern - Child types override behavior of a base class </a:t>
            </a:r>
          </a:p>
          <a:p>
            <a:pPr marL="0" indent="0">
              <a:buNone/>
            </a:pPr>
            <a:r>
              <a:rPr lang="en-US" b="1" dirty="0"/>
              <a:t>      ◦ Composition / Strategy pattern - Client code depends on abstraction, "Plug in"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33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EA85-E674-4691-B8A8-FE17506D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b="1"/>
              <a:t>SOLID – OCP – Problems &amp; Solutions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51EF15-852C-4F35-A758-13BB76933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b="1" i="1"/>
              <a:t>Classic violations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Each change requires re-testing (possible bugs)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Cascading changes through modules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Logic depends on conditional statements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b="1" i="1"/>
              <a:t>Classic solution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New classes (nothing depends on them yet)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New classes (no legacy coupling)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b="1" i="1"/>
              <a:t>When to apply OCP?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1"/>
              <a:t>     ◦ Experience tell you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b="1" i="1"/>
              <a:t>OCP add complexity to design (TANSTAAFL)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b="1" i="1"/>
              <a:t> No design can be closed against all changes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FC262-2590-4ED0-BD8A-4B73C614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651" y="2103120"/>
            <a:ext cx="5637655" cy="374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8132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C7C9-AA21-404E-9F4D-834F63A3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64620" cy="1074239"/>
          </a:xfrm>
        </p:spPr>
        <p:txBody>
          <a:bodyPr/>
          <a:lstStyle/>
          <a:p>
            <a:pPr algn="ctr"/>
            <a:r>
              <a:rPr lang="en-US" b="1" dirty="0"/>
              <a:t>SOLID – </a:t>
            </a:r>
            <a:r>
              <a:rPr lang="en-US" b="1" dirty="0" err="1"/>
              <a:t>Liskov</a:t>
            </a:r>
            <a:r>
              <a:rPr lang="en-US" b="1" dirty="0"/>
              <a:t>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4E0C-9B34-43D7-A15C-370BA40D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563" y="1716833"/>
            <a:ext cx="9196873" cy="95775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If it looks like a duck, quacks like a duck, but needs batteries – you probably have the wrong abstraction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Barbara </a:t>
            </a:r>
            <a:r>
              <a:rPr lang="en-US" b="1" dirty="0" err="1"/>
              <a:t>Liskov</a:t>
            </a:r>
            <a:r>
              <a:rPr lang="en-US" b="1" dirty="0"/>
              <a:t> described the principle in 1988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1256B-5205-4AB8-8A62-5B26C3C1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77" y="2904741"/>
            <a:ext cx="8477444" cy="33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F5B9-4FBE-48DA-8E91-17CB05AA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Solid – LSP -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F461-9068-4FAD-AE5D-5FD7653FA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b="1" dirty="0"/>
              <a:t>"The </a:t>
            </a:r>
            <a:r>
              <a:rPr lang="en-US" sz="1500" b="1" dirty="0" err="1"/>
              <a:t>Liskov</a:t>
            </a:r>
            <a:r>
              <a:rPr lang="en-US" sz="1500" b="1" dirty="0"/>
              <a:t> Substitution Principle states that Subtypes must be substitutable for their base types.“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          ◦ Agile Principles, Patterns, and Practices                      	in JAVA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b="1" dirty="0"/>
              <a:t>Substitutability – child classes must not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         ◦ Remove base class behavior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         ◦ Violate base class invariants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b="1" dirty="0"/>
              <a:t>Normal OOP inheritance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         ◦ IS-A relationship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b="1" dirty="0" err="1"/>
              <a:t>Liskov</a:t>
            </a:r>
            <a:r>
              <a:rPr lang="en-US" sz="1500" b="1" dirty="0"/>
              <a:t> Substitution inheritance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         ◦ IS-SUBSTITUTABLE-FOR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5" name="Picture 4" descr="A horse and a horse statue&#10;&#10;Description automatically generated with low confidence">
            <a:extLst>
              <a:ext uri="{FF2B5EF4-FFF2-40B4-BE49-F238E27FC236}">
                <a16:creationId xmlns:a16="http://schemas.microsoft.com/office/drawing/2014/main" id="{C6D110B3-9743-4786-9E73-12893A423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3" b="-1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66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D160-95D2-47D2-AC81-5E5D36A7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b="1" dirty="0"/>
              <a:t>SOLID – LSP – Problems &amp; Solutions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8E31-6356-4682-89EB-66B0B9170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300" b="1" dirty="0"/>
              <a:t>The problem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◦ Polymorphism break Client code expectations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◦ "Fixing" by adding if-then – nightmare (OCP)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300" b="1" dirty="0"/>
              <a:t>Classic violations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 ◦ Type checking for different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 ◦ Not implemented overridden methods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 ◦ Virtual methods in constructor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300" b="1" dirty="0"/>
              <a:t>Solutions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 ◦ “Tell, Don’t Ask” - Don’t ask for types and Tell the object what to do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          ◦ Refactoring to base class- Common functionality and Introduce third class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6EAD-D05F-4076-AB02-9E97956D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4194"/>
            <a:ext cx="5537345" cy="3607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7277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C5D4-ACB9-4755-A5E6-1E040445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SOLID – LSP - Example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3B9942D-7593-48D8-877F-E1D545FF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30" y="2103120"/>
            <a:ext cx="9057939" cy="3849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829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CDFD-6C73-4804-9467-582EFB37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9981501" cy="1002957"/>
          </a:xfrm>
        </p:spPr>
        <p:txBody>
          <a:bodyPr/>
          <a:lstStyle/>
          <a:p>
            <a:pPr algn="ctr"/>
            <a:r>
              <a:rPr lang="en-US" b="1" dirty="0"/>
              <a:t>SOLID – 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2562-0CDA-459C-BB56-FCF10566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21" y="1734477"/>
            <a:ext cx="10058400" cy="4471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You want me to plug this in. Where?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DC74E-5326-4FAF-84EA-47D20E72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80" y="2550253"/>
            <a:ext cx="5483738" cy="369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D8E44-512E-42F4-A9E3-FD6B79CC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29" y="1645551"/>
            <a:ext cx="3181350" cy="2371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85628-3434-41BD-9BF3-157590B1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29" y="4106202"/>
            <a:ext cx="3181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0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ADC4-CA55-45F4-9A31-01A490F5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SOLID – ISP - Definitions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86EE-5C70-438F-A58A-FFBEF64D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“The Interface Segregation Principle states that </a:t>
            </a:r>
          </a:p>
          <a:p>
            <a:pPr marL="0" indent="0">
              <a:buNone/>
            </a:pPr>
            <a:r>
              <a:rPr lang="en-US" b="1" dirty="0"/>
              <a:t>       - Clients should not be forced to depend on methods they do not use.” - Agile Principles, Patterns, and    	Practices in JAVA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Prefer small, cohesive interfaces </a:t>
            </a:r>
          </a:p>
          <a:p>
            <a:pPr marL="0" indent="0">
              <a:buNone/>
            </a:pPr>
            <a:r>
              <a:rPr lang="en-US" b="1" dirty="0"/>
              <a:t>       - Interface is the interface type + All public members of a class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Divide "fat" interfaces into smaller ones </a:t>
            </a:r>
          </a:p>
          <a:p>
            <a:pPr marL="0" indent="0">
              <a:buNone/>
            </a:pPr>
            <a:r>
              <a:rPr lang="en-US" b="1" dirty="0"/>
              <a:t>        - “fat” interfaces means classes with useless methods, increased coupling, reduced flexibility and 	maintainability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F22B-03B6-43CF-B3E6-FA572C54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653" y="4920006"/>
            <a:ext cx="20288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6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7EB8-52C9-4DE9-A55E-ECA69456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ISP – Problems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F7C4-76CA-46F6-B92E-3BE621944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945" y="2098084"/>
            <a:ext cx="5250110" cy="393855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Classic violations </a:t>
            </a:r>
          </a:p>
          <a:p>
            <a:pPr marL="0" indent="0">
              <a:buNone/>
            </a:pPr>
            <a:r>
              <a:rPr lang="en-US" sz="1800" b="1" dirty="0"/>
              <a:t>        ◦ Unimplemented methods (also in LSP)</a:t>
            </a:r>
          </a:p>
          <a:p>
            <a:pPr marL="0" indent="0">
              <a:buNone/>
            </a:pPr>
            <a:r>
              <a:rPr lang="en-US" sz="1800" b="1" dirty="0"/>
              <a:t>        ◦ Use of only small portion of a class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When to fix? </a:t>
            </a:r>
          </a:p>
          <a:p>
            <a:pPr marL="0" indent="0">
              <a:buNone/>
            </a:pPr>
            <a:r>
              <a:rPr lang="en-US" sz="1800" b="1" dirty="0"/>
              <a:t>        ◦ Once there is pain! Do not fix, if is not broken!</a:t>
            </a:r>
          </a:p>
          <a:p>
            <a:pPr marL="0" indent="0">
              <a:buNone/>
            </a:pPr>
            <a:r>
              <a:rPr lang="en-US" sz="1800" b="1" dirty="0"/>
              <a:t>        ◦ If the "fat" interface is yours, separate it to smaller ones </a:t>
            </a:r>
          </a:p>
          <a:p>
            <a:pPr marL="0" indent="0">
              <a:buNone/>
            </a:pPr>
            <a:r>
              <a:rPr lang="en-US" sz="1800" b="1" dirty="0"/>
              <a:t>        ◦ If the "fat" interface is not yours, use "Adapter" pattern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Solutions </a:t>
            </a:r>
          </a:p>
          <a:p>
            <a:pPr marL="0" indent="0">
              <a:buNone/>
            </a:pPr>
            <a:r>
              <a:rPr lang="en-US" sz="1800" b="1" dirty="0"/>
              <a:t>        ◦ Small interfaces</a:t>
            </a:r>
          </a:p>
          <a:p>
            <a:pPr marL="0" indent="0">
              <a:buNone/>
            </a:pPr>
            <a:r>
              <a:rPr lang="en-US" sz="1800" b="1" dirty="0"/>
              <a:t>        ◦ Cohesive interfaces </a:t>
            </a:r>
          </a:p>
          <a:p>
            <a:pPr marL="0" indent="0">
              <a:buNone/>
            </a:pPr>
            <a:r>
              <a:rPr lang="en-US" sz="1800" b="1" dirty="0"/>
              <a:t>        ◦ Focused interfaces </a:t>
            </a:r>
          </a:p>
          <a:p>
            <a:pPr marL="0" indent="0">
              <a:buNone/>
            </a:pPr>
            <a:r>
              <a:rPr lang="en-US" sz="1800" b="1" dirty="0"/>
              <a:t>        ◦ Let the client define interfaces </a:t>
            </a:r>
          </a:p>
          <a:p>
            <a:pPr marL="0" indent="0">
              <a:buNone/>
            </a:pPr>
            <a:r>
              <a:rPr lang="en-US" sz="1800" b="1" dirty="0"/>
              <a:t>        ◦ Package interfaces with their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6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58893-3F15-4177-8EBA-9F640D4C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328613"/>
            <a:ext cx="11457992" cy="6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0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A1173-360E-4751-8701-EF5CD16D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890587"/>
            <a:ext cx="85629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16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C042-082E-4399-B2C2-2E657979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Dependency Inversion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01C60-542B-423B-B5C3-A0378B595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453" y="2014194"/>
            <a:ext cx="6973092" cy="505071"/>
          </a:xfrm>
        </p:spPr>
        <p:txBody>
          <a:bodyPr>
            <a:noAutofit/>
          </a:bodyPr>
          <a:lstStyle/>
          <a:p>
            <a:r>
              <a:rPr lang="en-US" sz="1600" dirty="0"/>
              <a:t> </a:t>
            </a:r>
            <a:r>
              <a:rPr lang="en-US" sz="1600" b="1" dirty="0"/>
              <a:t>Would you solder a lamp directly to the electrical wiring in a wall?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7D533-A973-4D4B-A0CF-B6D3614C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49" y="2668542"/>
            <a:ext cx="9029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77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00F3-E0C3-485A-B1F7-67B194E2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DIP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0BBD7-3BD6-4A0D-A447-E81F0E0C8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5459-0527-4242-9426-B3EE86F70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“High-level modules should not depend on low-level modules. Both should depend on abstractions.”</a:t>
            </a:r>
          </a:p>
          <a:p>
            <a:r>
              <a:rPr lang="en-US" sz="2200" dirty="0"/>
              <a:t>“Abstractions should not depend on details. Details should depend on abstractions.” Agile Principles, Patterns, and Practices in JAVA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A879C-D1D7-4B68-A862-122A09B56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9341" y="2074334"/>
            <a:ext cx="4663440" cy="640080"/>
          </a:xfrm>
        </p:spPr>
        <p:txBody>
          <a:bodyPr/>
          <a:lstStyle/>
          <a:p>
            <a:r>
              <a:rPr lang="en-US" dirty="0"/>
              <a:t>DEPENDENCY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C606A-9CE7-41EC-B730-B847C71B9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9341" y="2792472"/>
            <a:ext cx="4663440" cy="3163824"/>
          </a:xfrm>
        </p:spPr>
        <p:txBody>
          <a:bodyPr>
            <a:normAutofit fontScale="92500" lnSpcReduction="20000"/>
          </a:bodyPr>
          <a:lstStyle/>
          <a:p>
            <a:r>
              <a:rPr lang="en-US" sz="1100" b="1" dirty="0"/>
              <a:t>Framework</a:t>
            </a:r>
          </a:p>
          <a:p>
            <a:r>
              <a:rPr lang="en-US" sz="1100" b="1" dirty="0"/>
              <a:t>Third Party Libraries </a:t>
            </a:r>
          </a:p>
          <a:p>
            <a:r>
              <a:rPr lang="en-US" sz="1100" b="1" dirty="0"/>
              <a:t>Database </a:t>
            </a:r>
          </a:p>
          <a:p>
            <a:r>
              <a:rPr lang="en-US" sz="1100" b="1" dirty="0"/>
              <a:t>File System </a:t>
            </a:r>
          </a:p>
          <a:p>
            <a:r>
              <a:rPr lang="en-US" sz="1100" b="1" dirty="0"/>
              <a:t>Email </a:t>
            </a:r>
          </a:p>
          <a:p>
            <a:r>
              <a:rPr lang="en-US" sz="1100" b="1" dirty="0"/>
              <a:t> Web Services </a:t>
            </a:r>
          </a:p>
          <a:p>
            <a:r>
              <a:rPr lang="en-US" sz="1100" b="1" dirty="0"/>
              <a:t>System Resources </a:t>
            </a:r>
          </a:p>
          <a:p>
            <a:r>
              <a:rPr lang="en-US" sz="1100" b="1" dirty="0"/>
              <a:t>Configuration</a:t>
            </a:r>
          </a:p>
          <a:p>
            <a:r>
              <a:rPr lang="en-US" sz="1100" b="1" dirty="0"/>
              <a:t>The new Keyword </a:t>
            </a:r>
          </a:p>
          <a:p>
            <a:r>
              <a:rPr lang="en-US" sz="1100" b="1" dirty="0"/>
              <a:t>Static methods </a:t>
            </a:r>
          </a:p>
          <a:p>
            <a:r>
              <a:rPr lang="en-US" sz="1100" b="1" dirty="0" err="1"/>
              <a:t>Thread.Sleep</a:t>
            </a:r>
            <a:endParaRPr lang="en-US" sz="1100" b="1" dirty="0"/>
          </a:p>
          <a:p>
            <a:r>
              <a:rPr lang="en-US" sz="1100" b="1" dirty="0"/>
              <a:t>Random </a:t>
            </a:r>
          </a:p>
        </p:txBody>
      </p:sp>
    </p:spTree>
    <p:extLst>
      <p:ext uri="{BB962C8B-B14F-4D97-AF65-F5344CB8AC3E}">
        <p14:creationId xmlns:p14="http://schemas.microsoft.com/office/powerpoint/2010/main" val="4083538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712-F7CF-49F8-A21D-6926DF34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SOLID – DIP – Problems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9040-24E0-49DD-91EB-E1D62EF09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800"/>
            <a:ext cx="10058400" cy="43866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How it should be </a:t>
            </a:r>
          </a:p>
          <a:p>
            <a:pPr marL="0" indent="0">
              <a:buNone/>
            </a:pPr>
            <a:r>
              <a:rPr lang="en-US" b="1" dirty="0"/>
              <a:t>       ◦ Classes should declare what they need </a:t>
            </a:r>
          </a:p>
          <a:p>
            <a:pPr marL="0" indent="0">
              <a:buNone/>
            </a:pPr>
            <a:r>
              <a:rPr lang="en-US" b="1" dirty="0"/>
              <a:t>       ◦ Constructors should require dependencies </a:t>
            </a:r>
          </a:p>
          <a:p>
            <a:pPr marL="0" indent="0">
              <a:buNone/>
            </a:pPr>
            <a:r>
              <a:rPr lang="en-US" b="1" dirty="0"/>
              <a:t>       ◦ Dependencies should be abstractions and be shown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How to do it </a:t>
            </a:r>
          </a:p>
          <a:p>
            <a:pPr marL="0" indent="0">
              <a:buNone/>
            </a:pPr>
            <a:r>
              <a:rPr lang="en-US" b="1" dirty="0"/>
              <a:t>       ◦ Dependency Injection </a:t>
            </a:r>
          </a:p>
          <a:p>
            <a:pPr marL="0" indent="0">
              <a:buNone/>
            </a:pPr>
            <a:r>
              <a:rPr lang="en-US" b="1" dirty="0"/>
              <a:t>       ◦ The Hollywood principle "Don't call us, we'll call you!"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Classic violations </a:t>
            </a:r>
          </a:p>
          <a:p>
            <a:pPr marL="0" indent="0">
              <a:buNone/>
            </a:pPr>
            <a:r>
              <a:rPr lang="en-US" b="1" dirty="0"/>
              <a:t>       ◦ Using of the new keyword, static methods/properties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How to fix? </a:t>
            </a:r>
          </a:p>
          <a:p>
            <a:pPr marL="0" indent="0">
              <a:buNone/>
            </a:pPr>
            <a:r>
              <a:rPr lang="en-US" b="1" dirty="0"/>
              <a:t>       ◦ Default constructor, main method/starting point</a:t>
            </a:r>
          </a:p>
          <a:p>
            <a:pPr marL="0" indent="0">
              <a:buNone/>
            </a:pPr>
            <a:r>
              <a:rPr lang="en-US" b="1" dirty="0"/>
              <a:t>       ◦ Inversion of Control container</a:t>
            </a:r>
          </a:p>
        </p:txBody>
      </p:sp>
    </p:spTree>
    <p:extLst>
      <p:ext uri="{BB962C8B-B14F-4D97-AF65-F5344CB8AC3E}">
        <p14:creationId xmlns:p14="http://schemas.microsoft.com/office/powerpoint/2010/main" val="1117138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B032C-DE0F-4514-8BC5-61D9894A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814387"/>
            <a:ext cx="8982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7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7689-0EFC-4B6F-9825-4BB792E6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Other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FD92-B68E-4807-A53E-771616DAD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086" y="2472235"/>
            <a:ext cx="9427828" cy="2670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i="1" dirty="0"/>
              <a:t>- Don't Repeat Yourself (</a:t>
            </a:r>
            <a:r>
              <a:rPr lang="en-US" sz="3600" b="1" i="1" dirty="0">
                <a:solidFill>
                  <a:srgbClr val="FF0000"/>
                </a:solidFill>
              </a:rPr>
              <a:t>DRY</a:t>
            </a:r>
            <a:r>
              <a:rPr lang="en-US" sz="3600" b="1" i="1" dirty="0"/>
              <a:t>)</a:t>
            </a:r>
            <a:r>
              <a:rPr lang="en-US" sz="3600" b="1" i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3600" b="1" i="1" dirty="0"/>
              <a:t>          - You </a:t>
            </a:r>
            <a:r>
              <a:rPr lang="en-US" sz="3600" b="1" i="1" dirty="0" err="1"/>
              <a:t>Ain't</a:t>
            </a:r>
            <a:r>
              <a:rPr lang="en-US" sz="3600" b="1" i="1" dirty="0"/>
              <a:t> </a:t>
            </a:r>
            <a:r>
              <a:rPr lang="en-US" sz="3600" b="1" i="1" dirty="0" err="1"/>
              <a:t>Gonna</a:t>
            </a:r>
            <a:r>
              <a:rPr lang="en-US" sz="3600" b="1" i="1" dirty="0"/>
              <a:t> Need </a:t>
            </a:r>
            <a:r>
              <a:rPr lang="en-US" sz="3600" b="1" dirty="0"/>
              <a:t>It (</a:t>
            </a:r>
            <a:r>
              <a:rPr lang="en-US" sz="3600" b="1" dirty="0">
                <a:solidFill>
                  <a:srgbClr val="FF0000"/>
                </a:solidFill>
              </a:rPr>
              <a:t>YAGNI</a:t>
            </a:r>
            <a:r>
              <a:rPr lang="en-US" sz="3600" b="1" i="1" dirty="0"/>
              <a:t>)</a:t>
            </a:r>
          </a:p>
          <a:p>
            <a:pPr marL="0" indent="0" algn="ctr">
              <a:buNone/>
            </a:pPr>
            <a:r>
              <a:rPr lang="en-US" sz="3600" b="1" i="1" dirty="0"/>
              <a:t> - Keep It Simple, Stupid (</a:t>
            </a:r>
            <a:r>
              <a:rPr lang="en-US" sz="3600" b="1" i="1" dirty="0">
                <a:solidFill>
                  <a:srgbClr val="FF0000"/>
                </a:solidFill>
              </a:rPr>
              <a:t>KISS</a:t>
            </a:r>
            <a:r>
              <a:rPr lang="en-US" sz="3600" b="1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6615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6896-FA5F-4D52-BD1F-AC863471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b="1" dirty="0"/>
              <a:t>OP – Don’t Repeat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4C4A-69F7-4526-81DA-305A76DC5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Repetition is the root of all software evil!!!</a:t>
            </a:r>
          </a:p>
          <a:p>
            <a:r>
              <a:rPr lang="en-US" b="1" dirty="0"/>
              <a:t>"Every piece of knowledge must have a single, unambiguous representation in the system.“ (</a:t>
            </a:r>
            <a:r>
              <a:rPr lang="en-US" sz="1400" b="1" dirty="0"/>
              <a:t>The Pragmatic Programmer</a:t>
            </a:r>
            <a:r>
              <a:rPr lang="en-US" b="1" dirty="0"/>
              <a:t>)</a:t>
            </a:r>
          </a:p>
          <a:p>
            <a:r>
              <a:rPr lang="en-US" b="1" dirty="0"/>
              <a:t>"Repetition in logic calls for abstraction. Repetition in process calls for automation.“ </a:t>
            </a:r>
            <a:r>
              <a:rPr lang="en-US" sz="1400" b="1" dirty="0"/>
              <a:t>(97 Things Every    		                       Programmer Should Know)\</a:t>
            </a:r>
          </a:p>
          <a:p>
            <a:r>
              <a:rPr lang="en-US" b="1" dirty="0"/>
              <a:t>Once and Only Once</a:t>
            </a:r>
          </a:p>
          <a:p>
            <a:r>
              <a:rPr lang="en-US" b="1" dirty="0"/>
              <a:t>Duplication Is Evil (</a:t>
            </a:r>
            <a:r>
              <a:rPr lang="en-US" b="1" dirty="0">
                <a:solidFill>
                  <a:srgbClr val="FF0000"/>
                </a:solidFill>
              </a:rPr>
              <a:t>DIE</a:t>
            </a:r>
            <a:r>
              <a:rPr lang="en-US" b="1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699C1F-2C00-4B59-8CE1-FD448982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263826"/>
            <a:ext cx="4663440" cy="3427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2786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2255-E6B3-4A64-9DB1-A00DEF11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OP – DRY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C447-6D5C-4A93-B6F1-6DE20274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442" y="2014194"/>
            <a:ext cx="5703116" cy="3811119"/>
          </a:xfrm>
        </p:spPr>
        <p:txBody>
          <a:bodyPr>
            <a:normAutofit/>
          </a:bodyPr>
          <a:lstStyle/>
          <a:p>
            <a:r>
              <a:rPr lang="en-US" sz="1800" b="1" dirty="0"/>
              <a:t>Magic Strings/Values </a:t>
            </a:r>
          </a:p>
          <a:p>
            <a:r>
              <a:rPr lang="en-US" sz="1800" b="1" dirty="0"/>
              <a:t>Duplicate logic in multiple locations </a:t>
            </a:r>
          </a:p>
          <a:p>
            <a:r>
              <a:rPr lang="en-US" sz="1800" b="1" dirty="0"/>
              <a:t>Repeated if-then logic </a:t>
            </a:r>
          </a:p>
          <a:p>
            <a:r>
              <a:rPr lang="en-US" sz="1800" b="1" dirty="0"/>
              <a:t>Conditionals instead of polymorphism</a:t>
            </a:r>
          </a:p>
          <a:p>
            <a:r>
              <a:rPr lang="en-US" sz="1800" b="1" dirty="0"/>
              <a:t> Repeated Execution Patterns </a:t>
            </a:r>
          </a:p>
          <a:p>
            <a:r>
              <a:rPr lang="en-US" sz="1800" b="1" dirty="0"/>
              <a:t>Lots of duplicate, probably copy-pasted, code </a:t>
            </a:r>
          </a:p>
          <a:p>
            <a:r>
              <a:rPr lang="en-US" sz="1800" b="1" dirty="0"/>
              <a:t>Only manual tests </a:t>
            </a:r>
          </a:p>
          <a:p>
            <a:r>
              <a:rPr lang="en-US" sz="1800" b="1" dirty="0"/>
              <a:t>Static methods everywhere</a:t>
            </a:r>
          </a:p>
        </p:txBody>
      </p:sp>
    </p:spTree>
    <p:extLst>
      <p:ext uri="{BB962C8B-B14F-4D97-AF65-F5344CB8AC3E}">
        <p14:creationId xmlns:p14="http://schemas.microsoft.com/office/powerpoint/2010/main" val="1642697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F38A-E116-415E-B40D-EDD9F84F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OP – You </a:t>
            </a:r>
            <a:r>
              <a:rPr lang="en-US" b="1" dirty="0" err="1"/>
              <a:t>Ain’t</a:t>
            </a:r>
            <a:r>
              <a:rPr lang="en-US" b="1" dirty="0"/>
              <a:t> </a:t>
            </a:r>
            <a:r>
              <a:rPr lang="en-US" b="1" dirty="0" err="1"/>
              <a:t>Gonna</a:t>
            </a:r>
            <a:r>
              <a:rPr lang="en-US" b="1" dirty="0"/>
              <a:t> Need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B9E83-5D32-48F5-886F-0AE7B4D5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44" y="1779302"/>
            <a:ext cx="7459911" cy="4697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Don’t waste resources on what you might need!!!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B98FA-9800-4D77-95A4-C89EC271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52" y="2390702"/>
            <a:ext cx="4130693" cy="39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1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20BC-B7AC-4E91-9C13-51580BF4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OP – YAGNI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1BD8F-E0E7-4D71-B7F9-7A2A5902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217DF-7792-498D-833E-6DBCB5094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"A programmer should not add functionality until deemed necessary.“ – Wikipedia</a:t>
            </a:r>
          </a:p>
          <a:p>
            <a:r>
              <a:rPr lang="en-US" b="1" dirty="0"/>
              <a:t>"Always implement things when you actually need them, never when you just foresee that you need them.“ - Ron Jeffries, XP co-founder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959C8-7C88-41EA-A006-B3089C82D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ECFCE-9C1C-4030-AB8C-73DD83FE7D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Time for adding, testing, improving</a:t>
            </a:r>
          </a:p>
          <a:p>
            <a:r>
              <a:rPr lang="en-US" b="1" dirty="0"/>
              <a:t>Debugging, documented, supported</a:t>
            </a:r>
          </a:p>
          <a:p>
            <a:r>
              <a:rPr lang="en-US" b="1" dirty="0"/>
              <a:t>Difficult for requirements</a:t>
            </a:r>
          </a:p>
          <a:p>
            <a:r>
              <a:rPr lang="en-US" b="1" dirty="0"/>
              <a:t>Larger and complicate software </a:t>
            </a:r>
          </a:p>
          <a:p>
            <a:r>
              <a:rPr lang="en-US" b="1" dirty="0"/>
              <a:t>May lead to adding even more features </a:t>
            </a:r>
          </a:p>
          <a:p>
            <a:r>
              <a:rPr lang="en-US" b="1" dirty="0"/>
              <a:t>May be not know to clients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9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6E64C-ED81-40B5-B795-A9063ADB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63893"/>
            <a:ext cx="11467324" cy="61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0DB2-EA23-4964-874F-E7CAD9BD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b="1" dirty="0"/>
              <a:t>OP – KISS – Definitions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F98F-C296-4D15-A2EE-E0CC2404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b="1"/>
              <a:t>You don’t need to know the entire universe when living on the Earth</a:t>
            </a:r>
          </a:p>
          <a:p>
            <a:r>
              <a:rPr lang="en-US" b="1"/>
              <a:t>"Most systems work best if they are kept simple.“ - U.S. Navy</a:t>
            </a:r>
          </a:p>
          <a:p>
            <a:r>
              <a:rPr lang="en-US" b="1"/>
              <a:t>"Simplicity should be a key goal in design and unnecessary complexity should be avoided.“ - Wikipedia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AC84F-C674-46FC-AB06-98024CC43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5"/>
          <a:stretch/>
        </p:blipFill>
        <p:spPr>
          <a:xfrm>
            <a:off x="6461762" y="2014194"/>
            <a:ext cx="4663440" cy="374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7359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DC6C4-B278-40E2-9186-42629C3E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5" y="373224"/>
            <a:ext cx="11439330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9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496FA-3E65-4F7D-916B-403556E1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6" y="373223"/>
            <a:ext cx="11420668" cy="61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78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C8B39-04AE-4198-9E12-F4D326C6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54563"/>
            <a:ext cx="11430000" cy="61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690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4DAC5-B048-497C-85BA-0B7C8AD8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63894"/>
            <a:ext cx="11411338" cy="61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00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C3E38-92AF-4A4F-A467-BF63A5F8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82554"/>
            <a:ext cx="11457992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31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FD96A-40D0-4298-ABDA-7CD37A9E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73224"/>
            <a:ext cx="11448662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9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CCF49-422E-417E-BFA1-E8F204BF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82555"/>
            <a:ext cx="11430000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01ABA-E065-4508-9FD5-0CB5EB8C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85762"/>
            <a:ext cx="11448662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0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384F4-401E-4A67-8747-9062C545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91887"/>
            <a:ext cx="11457992" cy="610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EA89F-8008-4ACB-8617-9CEC7B16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025" y="6369153"/>
            <a:ext cx="343191" cy="1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ABFDB-32CE-41F9-8736-967773C1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382555"/>
            <a:ext cx="11448661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85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5373A-CBCE-49F2-B066-71FD8D71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73224"/>
            <a:ext cx="11439331" cy="61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5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A63D3-3111-4135-9CAB-345446B1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82556"/>
            <a:ext cx="11467323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54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28503-6685-4142-990C-06279876C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82555"/>
            <a:ext cx="11448661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5DC8D1-02C8-44AD-AC96-7A97E728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6" y="389845"/>
            <a:ext cx="11451769" cy="767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34DBA-A7BB-4A2C-A1FC-F7E9C5D1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1156996"/>
            <a:ext cx="11451769" cy="531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72C26-A424-4909-BC3F-BDD24D86E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724" y="1173372"/>
            <a:ext cx="2555508" cy="17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{BB9973C1-7576-4327-AE92-D409246EBCF5}tf78438558_win32</Template>
  <TotalTime>4254</TotalTime>
  <Words>1394</Words>
  <Application>Microsoft Office PowerPoint</Application>
  <PresentationFormat>Widescreen</PresentationFormat>
  <Paragraphs>187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-apple-system</vt:lpstr>
      <vt:lpstr>Century Gothic</vt:lpstr>
      <vt:lpstr>Garamond</vt:lpstr>
      <vt:lpstr>Wingdings</vt:lpstr>
      <vt:lpstr>SavonVTI</vt:lpstr>
      <vt:lpstr>Clean Code Principles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SOLID and Other Principles</vt:lpstr>
      <vt:lpstr>SOLID</vt:lpstr>
      <vt:lpstr>SOLID – SRP - Definitions</vt:lpstr>
      <vt:lpstr>SOLID – SRP – Problems &amp; Solutions</vt:lpstr>
      <vt:lpstr>SOLID – SRP - Example</vt:lpstr>
      <vt:lpstr>SOLID – Open/Closed Principle</vt:lpstr>
      <vt:lpstr>SOLID – OCP - Definitions</vt:lpstr>
      <vt:lpstr>SOLID – OCP – How?</vt:lpstr>
      <vt:lpstr>SOLID – OCP – Problems &amp; Solutions</vt:lpstr>
      <vt:lpstr>SOLID – Liskov Substitution</vt:lpstr>
      <vt:lpstr>Solid – LSP - Definitions</vt:lpstr>
      <vt:lpstr>SOLID – LSP – Problems &amp; Solutions</vt:lpstr>
      <vt:lpstr>SOLID – LSP - Example</vt:lpstr>
      <vt:lpstr>SOLID – Interface Segregation Principle</vt:lpstr>
      <vt:lpstr>SOLID – ISP - Definitions</vt:lpstr>
      <vt:lpstr>SOLID – ISP – Problems &amp; Solutions</vt:lpstr>
      <vt:lpstr>PowerPoint Presentation</vt:lpstr>
      <vt:lpstr>SOLID – Dependency Inversion Principle</vt:lpstr>
      <vt:lpstr>SOLID – DIP</vt:lpstr>
      <vt:lpstr>SOLID – DIP – Problems &amp; Solutions</vt:lpstr>
      <vt:lpstr>PowerPoint Presentation</vt:lpstr>
      <vt:lpstr>Other Principles</vt:lpstr>
      <vt:lpstr>OP – Don’t Repeat Yourself</vt:lpstr>
      <vt:lpstr>OP – DRY - Problems</vt:lpstr>
      <vt:lpstr>OP – You Ain’t Gonna Need It</vt:lpstr>
      <vt:lpstr>OP – YAGNI</vt:lpstr>
      <vt:lpstr>OP – KISS –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 Principles</dc:title>
  <dc:creator>Lucian Cochior-Heghi</dc:creator>
  <cp:lastModifiedBy>Lucian Cochior-Heghi</cp:lastModifiedBy>
  <cp:revision>35</cp:revision>
  <dcterms:created xsi:type="dcterms:W3CDTF">2021-05-06T17:10:52Z</dcterms:created>
  <dcterms:modified xsi:type="dcterms:W3CDTF">2021-05-10T06:34:56Z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